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36" d="100"/>
          <a:sy n="136" d="100"/>
        </p:scale>
        <p:origin x="-112" y="-1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715852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3a69f18e0_0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3a69f18e0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3a69f18e0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3a69f18e0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2812e78da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2812e78da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3a69f18e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3a69f18e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3a69f18e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3a69f18e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3a69f18e0_0_3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3a69f18e0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3a69f18e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73a69f18e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3a69f18e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3a69f18e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3a69f18e0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3a69f18e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3a69f18e0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73a69f18e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2812e78da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2812e78da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3a69f18e0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3a69f18e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3a69f18e0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3a69f18e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3a69f18e0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73a69f18e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3a69f18e0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3a69f18e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3a69f18e0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73a69f18e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3a69f18e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3a69f18e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3a69f18e0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73a69f18e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3a69f18e0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73a69f18e0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3a69f18e0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3a69f18e0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3a69f18e0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3a69f18e0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3a69f18e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3a69f18e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73a69f18e0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73a69f18e0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3a69f18e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73a69f18e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73a69f18e0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73a69f18e0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3a69f18e0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73a69f18e0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3a69f18e0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3a69f18e0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73a69f18e0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73a69f18e0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3a69f18e0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3a69f18e0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73a69f18e0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73a69f18e0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73a69f18e0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73a69f18e0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73a69f18e0_0_2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73a69f18e0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2812e78da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2812e78da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3a69f18e0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73a69f18e0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3a69f18e0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3a69f18e0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73a69f18e0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73a69f18e0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73a69f18e0_0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73a69f18e0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3a69f18e0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3a69f18e0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73a69f18e0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73a69f18e0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73a69f18e0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73a69f18e0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73a69f18e0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73a69f18e0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73a69f18e0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73a69f18e0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73a69f18e0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73a69f18e0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2812e78da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2812e78da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73a69f18e0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73a69f18e0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73a69f18e0_0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73a69f18e0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73a69f18e0_0_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73a69f18e0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3a69f18e0_0_3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3a69f18e0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73a69f18e0_0_3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73a69f18e0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72812e78da_0_4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72812e78da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3a69f18e0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3a69f18e0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3a69f18e0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3a69f18e0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3a69f18e0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3a69f18e0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a69f18e0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3a69f18e0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sign.moveon.org/petitions/stand-with-the-mashpe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mailto:delesslingw@gmail.com" TargetMode="Externa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1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1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1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 Id="rId3"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hyperlink" Target="http://www.youtube.com/watch?v=FI5KfOyq3p8" TargetMode="External"/><Relationship Id="rId4" Type="http://schemas.openxmlformats.org/officeDocument/2006/relationships/image" Target="../media/image14.jpg"/><Relationship Id="rId1" Type="http://schemas.openxmlformats.org/officeDocument/2006/relationships/slideLayout" Target="../slideLayouts/slideLayout9.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315049" y="1847700"/>
            <a:ext cx="65139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Case Study: Wet’suwet’en</a:t>
            </a:r>
            <a:endParaRPr/>
          </a:p>
        </p:txBody>
      </p:sp>
      <p:sp>
        <p:nvSpPr>
          <p:cNvPr id="129" name="Google Shape;129;p13"/>
          <p:cNvSpPr txBox="1">
            <a:spLocks noGrp="1"/>
          </p:cNvSpPr>
          <p:nvPr>
            <p:ph type="subTitle" idx="1"/>
          </p:nvPr>
        </p:nvSpPr>
        <p:spPr>
          <a:xfrm>
            <a:off x="1025250" y="3236650"/>
            <a:ext cx="70935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Using the lenses of indigenous history, indigenous sovereignty and rights, and environmental leadership</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#StandWithMashpee</a:t>
            </a:r>
            <a:endParaRPr/>
          </a:p>
        </p:txBody>
      </p:sp>
      <p:sp>
        <p:nvSpPr>
          <p:cNvPr id="184" name="Google Shape;184;p2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Petition: </a:t>
            </a:r>
            <a:r>
              <a:rPr lang="en" u="sng">
                <a:solidFill>
                  <a:schemeClr val="hlink"/>
                </a:solidFill>
                <a:hlinkClick r:id="rId3"/>
              </a:rPr>
              <a:t>https://sign.moveon.org/petitions/stand-with-the-mashpee</a:t>
            </a:r>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txBox="1">
            <a:spLocks noGrp="1"/>
          </p:cNvSpPr>
          <p:nvPr>
            <p:ph type="title"/>
          </p:nvPr>
        </p:nvSpPr>
        <p:spPr>
          <a:xfrm>
            <a:off x="1157882" y="1514597"/>
            <a:ext cx="6833712"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300" strike="sngStrike" dirty="0"/>
              <a:t>protestors</a:t>
            </a:r>
            <a:endParaRPr sz="7300" dirty="0"/>
          </a:p>
          <a:p>
            <a:pPr marL="0" lvl="0" indent="0" algn="ctr" rtl="0">
              <a:spcBef>
                <a:spcPts val="0"/>
              </a:spcBef>
              <a:spcAft>
                <a:spcPts val="0"/>
              </a:spcAft>
              <a:buNone/>
            </a:pPr>
            <a:r>
              <a:rPr lang="en" sz="7300" dirty="0"/>
              <a:t>PROTECTORS</a:t>
            </a:r>
            <a:endParaRPr sz="7300" dirty="0"/>
          </a:p>
        </p:txBody>
      </p:sp>
      <p:sp>
        <p:nvSpPr>
          <p:cNvPr id="190" name="Google Shape;190;p23"/>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Maps of the Land</a:t>
            </a:r>
            <a:endParaRPr/>
          </a:p>
        </p:txBody>
      </p:sp>
      <p:sp>
        <p:nvSpPr>
          <p:cNvPr id="196" name="Google Shape;196;p24"/>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5"/>
          <p:cNvPicPr preferRelativeResize="0"/>
          <p:nvPr/>
        </p:nvPicPr>
        <p:blipFill>
          <a:blip r:embed="rId3">
            <a:alphaModFix/>
          </a:blip>
          <a:stretch>
            <a:fillRect/>
          </a:stretch>
        </p:blipFill>
        <p:spPr>
          <a:xfrm>
            <a:off x="723098" y="205525"/>
            <a:ext cx="7674651" cy="4746700"/>
          </a:xfrm>
          <a:prstGeom prst="rect">
            <a:avLst/>
          </a:prstGeom>
          <a:noFill/>
          <a:ln>
            <a:noFill/>
          </a:ln>
        </p:spPr>
      </p:pic>
      <p:sp>
        <p:nvSpPr>
          <p:cNvPr id="202" name="Google Shape;202;p25"/>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highlight>
                  <a:srgbClr val="FFFFFF"/>
                </a:highlight>
              </a:rPr>
              <a:t>Google Maps</a:t>
            </a:r>
            <a:endParaRPr>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6"/>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APTN</a:t>
            </a:r>
            <a:endParaRPr/>
          </a:p>
        </p:txBody>
      </p:sp>
      <p:pic>
        <p:nvPicPr>
          <p:cNvPr id="208" name="Google Shape;208;p26"/>
          <p:cNvPicPr preferRelativeResize="0"/>
          <p:nvPr/>
        </p:nvPicPr>
        <p:blipFill>
          <a:blip r:embed="rId3">
            <a:alphaModFix/>
          </a:blip>
          <a:stretch>
            <a:fillRect/>
          </a:stretch>
        </p:blipFill>
        <p:spPr>
          <a:xfrm>
            <a:off x="1042313" y="439350"/>
            <a:ext cx="7059374" cy="3970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7"/>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214" name="Google Shape;214;p27"/>
          <p:cNvPicPr preferRelativeResize="0"/>
          <p:nvPr/>
        </p:nvPicPr>
        <p:blipFill rotWithShape="1">
          <a:blip r:embed="rId3">
            <a:alphaModFix/>
          </a:blip>
          <a:srcRect t="43630"/>
          <a:stretch/>
        </p:blipFill>
        <p:spPr>
          <a:xfrm>
            <a:off x="1524025" y="276862"/>
            <a:ext cx="6785174" cy="45897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Now Toronto</a:t>
            </a:r>
            <a:endParaRPr/>
          </a:p>
        </p:txBody>
      </p:sp>
      <p:pic>
        <p:nvPicPr>
          <p:cNvPr id="220" name="Google Shape;220;p28"/>
          <p:cNvPicPr preferRelativeResize="0"/>
          <p:nvPr/>
        </p:nvPicPr>
        <p:blipFill>
          <a:blip r:embed="rId3">
            <a:alphaModFix/>
          </a:blip>
          <a:stretch>
            <a:fillRect/>
          </a:stretch>
        </p:blipFill>
        <p:spPr>
          <a:xfrm>
            <a:off x="1865150" y="216175"/>
            <a:ext cx="7072149" cy="47147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9"/>
          <p:cNvPicPr preferRelativeResize="0"/>
          <p:nvPr/>
        </p:nvPicPr>
        <p:blipFill>
          <a:blip r:embed="rId3">
            <a:alphaModFix/>
          </a:blip>
          <a:stretch>
            <a:fillRect/>
          </a:stretch>
        </p:blipFill>
        <p:spPr>
          <a:xfrm>
            <a:off x="2904778" y="216175"/>
            <a:ext cx="3143600" cy="4715424"/>
          </a:xfrm>
          <a:prstGeom prst="rect">
            <a:avLst/>
          </a:prstGeom>
          <a:noFill/>
          <a:ln>
            <a:noFill/>
          </a:ln>
        </p:spPr>
      </p:pic>
      <p:sp>
        <p:nvSpPr>
          <p:cNvPr id="226" name="Google Shape;226;p29"/>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100" dirty="0">
                <a:highlight>
                  <a:srgbClr val="FFFFFF"/>
                </a:highlight>
              </a:rPr>
              <a:t>Michael Toledano (@M_Tol) Feb 1, 2020</a:t>
            </a:r>
            <a:endParaRPr sz="1100" dirty="0">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1867</a:t>
            </a:r>
            <a:endParaRPr/>
          </a:p>
        </p:txBody>
      </p:sp>
      <p:sp>
        <p:nvSpPr>
          <p:cNvPr id="232" name="Google Shape;232;p30"/>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Canada established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1876</a:t>
            </a:r>
            <a:endParaRPr/>
          </a:p>
        </p:txBody>
      </p:sp>
      <p:sp>
        <p:nvSpPr>
          <p:cNvPr id="238" name="Google Shape;238;p3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Indian Act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563100" y="845600"/>
            <a:ext cx="47148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DeLesslin George-Warren (Catawba)</a:t>
            </a:r>
            <a:endParaRPr/>
          </a:p>
        </p:txBody>
      </p:sp>
      <p:pic>
        <p:nvPicPr>
          <p:cNvPr id="135" name="Google Shape;135;p14"/>
          <p:cNvPicPr preferRelativeResize="0"/>
          <p:nvPr/>
        </p:nvPicPr>
        <p:blipFill>
          <a:blip r:embed="rId3">
            <a:alphaModFix/>
          </a:blip>
          <a:stretch>
            <a:fillRect/>
          </a:stretch>
        </p:blipFill>
        <p:spPr>
          <a:xfrm>
            <a:off x="5562600" y="499000"/>
            <a:ext cx="2763665" cy="4145498"/>
          </a:xfrm>
          <a:prstGeom prst="rect">
            <a:avLst/>
          </a:prstGeom>
          <a:noFill/>
          <a:ln>
            <a:noFill/>
          </a:ln>
        </p:spPr>
      </p:pic>
      <p:sp>
        <p:nvSpPr>
          <p:cNvPr id="136" name="Google Shape;136;p14"/>
          <p:cNvSpPr txBox="1"/>
          <p:nvPr/>
        </p:nvSpPr>
        <p:spPr>
          <a:xfrm>
            <a:off x="790025" y="2249725"/>
            <a:ext cx="4269300" cy="2101200"/>
          </a:xfrm>
          <a:prstGeom prst="rect">
            <a:avLst/>
          </a:prstGeom>
          <a:noFill/>
          <a:ln>
            <a:noFill/>
          </a:ln>
        </p:spPr>
        <p:txBody>
          <a:bodyPr spcFirstLastPara="1" wrap="square" lIns="91425" tIns="91425" rIns="91425" bIns="91425" anchor="ctr" anchorCtr="0">
            <a:noAutofit/>
          </a:bodyPr>
          <a:lstStyle/>
          <a:p>
            <a:pPr marL="0" lvl="0" indent="0" algn="l" rtl="0">
              <a:lnSpc>
                <a:spcPct val="200000"/>
              </a:lnSpc>
              <a:spcBef>
                <a:spcPts val="0"/>
              </a:spcBef>
              <a:spcAft>
                <a:spcPts val="0"/>
              </a:spcAft>
              <a:buNone/>
            </a:pPr>
            <a:r>
              <a:rPr lang="en">
                <a:latin typeface="Calibri"/>
                <a:ea typeface="Calibri"/>
                <a:cs typeface="Calibri"/>
                <a:sym typeface="Calibri"/>
              </a:rPr>
              <a:t>@delesslin</a:t>
            </a:r>
            <a:endParaRPr>
              <a:latin typeface="Calibri"/>
              <a:ea typeface="Calibri"/>
              <a:cs typeface="Calibri"/>
              <a:sym typeface="Calibri"/>
            </a:endParaRPr>
          </a:p>
          <a:p>
            <a:pPr marL="0" lvl="0" indent="0" algn="l" rtl="0">
              <a:lnSpc>
                <a:spcPct val="200000"/>
              </a:lnSpc>
              <a:spcBef>
                <a:spcPts val="0"/>
              </a:spcBef>
              <a:spcAft>
                <a:spcPts val="0"/>
              </a:spcAft>
              <a:buNone/>
            </a:pPr>
            <a:r>
              <a:rPr lang="en" u="sng">
                <a:solidFill>
                  <a:schemeClr val="hlink"/>
                </a:solidFill>
                <a:latin typeface="Calibri"/>
                <a:ea typeface="Calibri"/>
                <a:cs typeface="Calibri"/>
                <a:sym typeface="Calibri"/>
                <a:hlinkClick r:id="rId4"/>
              </a:rPr>
              <a:t>delesslingw@gmail.com</a:t>
            </a:r>
            <a:endParaRPr>
              <a:latin typeface="Calibri"/>
              <a:ea typeface="Calibri"/>
              <a:cs typeface="Calibri"/>
              <a:sym typeface="Calibri"/>
            </a:endParaRPr>
          </a:p>
          <a:p>
            <a:pPr marL="0" lvl="0" indent="0" algn="l" rtl="0">
              <a:lnSpc>
                <a:spcPct val="200000"/>
              </a:lnSpc>
              <a:spcBef>
                <a:spcPts val="0"/>
              </a:spcBef>
              <a:spcAft>
                <a:spcPts val="0"/>
              </a:spcAft>
              <a:buNone/>
            </a:pPr>
            <a:r>
              <a:rPr lang="en">
                <a:latin typeface="Calibri"/>
                <a:ea typeface="Calibri"/>
                <a:cs typeface="Calibri"/>
                <a:sym typeface="Calibri"/>
              </a:rPr>
              <a:t>delesslin.com</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2"/>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900"/>
              <a:t>Dec 11, 1997</a:t>
            </a:r>
            <a:endParaRPr sz="7900"/>
          </a:p>
        </p:txBody>
      </p:sp>
      <p:sp>
        <p:nvSpPr>
          <p:cNvPr id="244" name="Google Shape;244;p32"/>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Delgamuukw Supreme Court Case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3"/>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2007 </a:t>
            </a:r>
            <a:endParaRPr/>
          </a:p>
        </p:txBody>
      </p:sp>
      <p:sp>
        <p:nvSpPr>
          <p:cNvPr id="250" name="Google Shape;250;p33"/>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Pacific Trails Pipeline Interest and Use Study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4"/>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2008</a:t>
            </a:r>
            <a:endParaRPr/>
          </a:p>
        </p:txBody>
      </p:sp>
      <p:sp>
        <p:nvSpPr>
          <p:cNvPr id="256" name="Google Shape;256;p34"/>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Wet’suwet’an Clans unanimously opt out of Treaty Process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2009</a:t>
            </a:r>
            <a:endParaRPr/>
          </a:p>
        </p:txBody>
      </p:sp>
      <p:sp>
        <p:nvSpPr>
          <p:cNvPr id="262" name="Google Shape;262;p35"/>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Wedzin Kwa Checkpoint Established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6"/>
          <p:cNvPicPr preferRelativeResize="0"/>
          <p:nvPr/>
        </p:nvPicPr>
        <p:blipFill>
          <a:blip r:embed="rId3">
            <a:alphaModFix/>
          </a:blip>
          <a:stretch>
            <a:fillRect/>
          </a:stretch>
        </p:blipFill>
        <p:spPr>
          <a:xfrm>
            <a:off x="400198" y="216150"/>
            <a:ext cx="8404450" cy="4727500"/>
          </a:xfrm>
          <a:prstGeom prst="rect">
            <a:avLst/>
          </a:prstGeom>
          <a:noFill/>
          <a:ln>
            <a:noFill/>
          </a:ln>
        </p:spPr>
      </p:pic>
      <p:sp>
        <p:nvSpPr>
          <p:cNvPr id="268" name="Google Shape;268;p36"/>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highlight>
                  <a:srgbClr val="FFFFFF"/>
                </a:highlight>
              </a:rPr>
              <a:t>stopfossilfuels.org</a:t>
            </a:r>
            <a:endParaRPr>
              <a:highlight>
                <a:srgbClr val="FFFFFF"/>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Article 19 (UNDRIP):</a:t>
            </a:r>
            <a:endParaRPr/>
          </a:p>
        </p:txBody>
      </p:sp>
      <p:sp>
        <p:nvSpPr>
          <p:cNvPr id="274" name="Google Shape;274;p3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t>
            </a:r>
            <a:r>
              <a:rPr lang="en" dirty="0" smtClean="0"/>
              <a:t>States  </a:t>
            </a:r>
            <a:r>
              <a:rPr lang="en" dirty="0"/>
              <a:t>shall  consult  and  cooperate  in  good  faith  with the indigenous peoples concerned through their  own  representative  institutions  in  order  to  obtain their </a:t>
            </a:r>
            <a:r>
              <a:rPr lang="en" b="1" u="sng" dirty="0"/>
              <a:t>free, prior and informed consent</a:t>
            </a:r>
            <a:r>
              <a:rPr lang="en" dirty="0"/>
              <a:t> before adopting and implementing legislative or administrative measures that may affect them</a:t>
            </a:r>
            <a:r>
              <a:rPr lang="en" dirty="0" smtClean="0"/>
              <a:t>.</a:t>
            </a:r>
            <a:r>
              <a:rPr lang="en-US" dirty="0" smtClean="0"/>
              <a:t>”</a:t>
            </a:r>
            <a:r>
              <a:rPr lang="en" dirty="0" smtClean="0"/>
              <a:t> </a:t>
            </a:r>
            <a:r>
              <a:rPr lang="en" i="1" dirty="0"/>
              <a:t>(emphasis added</a:t>
            </a:r>
            <a:r>
              <a:rPr lang="en" i="1" dirty="0" smtClean="0"/>
              <a:t>)</a:t>
            </a:r>
            <a:endParaRPr dirty="0"/>
          </a:p>
          <a:p>
            <a:pPr marL="0" lvl="0" indent="0" algn="l" rtl="0">
              <a:spcBef>
                <a:spcPts val="1600"/>
              </a:spcBef>
              <a:spcAft>
                <a:spcPts val="160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8"/>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a:t>April 5, 2010</a:t>
            </a:r>
            <a:endParaRPr sz="8000"/>
          </a:p>
        </p:txBody>
      </p:sp>
      <p:sp>
        <p:nvSpPr>
          <p:cNvPr id="280" name="Google Shape;280;p38"/>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Construction begins on Log Cabin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39"/>
          <p:cNvPicPr preferRelativeResize="0"/>
          <p:nvPr/>
        </p:nvPicPr>
        <p:blipFill>
          <a:blip r:embed="rId3">
            <a:alphaModFix/>
          </a:blip>
          <a:stretch>
            <a:fillRect/>
          </a:stretch>
        </p:blipFill>
        <p:spPr>
          <a:xfrm>
            <a:off x="515323" y="216175"/>
            <a:ext cx="8419224" cy="4714776"/>
          </a:xfrm>
          <a:prstGeom prst="rect">
            <a:avLst/>
          </a:prstGeom>
          <a:noFill/>
          <a:ln>
            <a:noFill/>
          </a:ln>
        </p:spPr>
      </p:pic>
      <p:sp>
        <p:nvSpPr>
          <p:cNvPr id="286" name="Google Shape;286;p39"/>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highlight>
                  <a:srgbClr val="FFFFFF"/>
                </a:highlight>
              </a:rPr>
              <a:t>itsgoingdown.org</a:t>
            </a:r>
            <a:endParaRPr>
              <a:highlight>
                <a:srgbClr val="FFFFFF"/>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0"/>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Dec 1, 2011</a:t>
            </a:r>
            <a:endParaRPr/>
          </a:p>
        </p:txBody>
      </p:sp>
      <p:sp>
        <p:nvSpPr>
          <p:cNvPr id="292" name="Google Shape;292;p40"/>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Gitxsan Nation blocks entry to Treaty Office to contest deal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1"/>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400"/>
              <a:t>April 11, 2012</a:t>
            </a:r>
            <a:endParaRPr sz="7400"/>
          </a:p>
        </p:txBody>
      </p:sp>
      <p:sp>
        <p:nvSpPr>
          <p:cNvPr id="298" name="Google Shape;298;p4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Protectors go on speaking tour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5"/>
          <p:cNvPicPr preferRelativeResize="0"/>
          <p:nvPr/>
        </p:nvPicPr>
        <p:blipFill rotWithShape="1">
          <a:blip r:embed="rId3">
            <a:alphaModFix/>
          </a:blip>
          <a:srcRect t="25725" b="1931"/>
          <a:stretch/>
        </p:blipFill>
        <p:spPr>
          <a:xfrm>
            <a:off x="174200" y="243500"/>
            <a:ext cx="8795600" cy="4772475"/>
          </a:xfrm>
          <a:prstGeom prst="rect">
            <a:avLst/>
          </a:prstGeom>
          <a:noFill/>
          <a:ln>
            <a:noFill/>
          </a:ln>
        </p:spPr>
      </p:pic>
      <p:sp>
        <p:nvSpPr>
          <p:cNvPr id="142" name="Google Shape;142;p15"/>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highlight>
                  <a:srgbClr val="FFFFFF"/>
                </a:highlight>
              </a:rPr>
              <a:t>wikimedia.org</a:t>
            </a:r>
            <a:endParaRPr>
              <a:highlight>
                <a:srgbClr val="FFFFFF"/>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800"/>
              <a:t>August 1, 2012</a:t>
            </a:r>
            <a:endParaRPr sz="6800"/>
          </a:p>
        </p:txBody>
      </p:sp>
      <p:sp>
        <p:nvSpPr>
          <p:cNvPr id="304" name="Google Shape;304;p42"/>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3rd Annual Unist’ot’en Action Camp</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3"/>
          <p:cNvPicPr preferRelativeResize="0"/>
          <p:nvPr/>
        </p:nvPicPr>
        <p:blipFill>
          <a:blip r:embed="rId3">
            <a:alphaModFix/>
          </a:blip>
          <a:stretch>
            <a:fillRect/>
          </a:stretch>
        </p:blipFill>
        <p:spPr>
          <a:xfrm>
            <a:off x="2642586" y="308190"/>
            <a:ext cx="6312539" cy="4633936"/>
          </a:xfrm>
          <a:prstGeom prst="rect">
            <a:avLst/>
          </a:prstGeom>
          <a:noFill/>
          <a:ln>
            <a:noFill/>
          </a:ln>
        </p:spPr>
      </p:pic>
      <p:sp>
        <p:nvSpPr>
          <p:cNvPr id="310" name="Google Shape;310;p43"/>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highlight>
                  <a:srgbClr val="FFFFFF"/>
                </a:highlight>
              </a:rPr>
              <a:t>Unistoten</a:t>
            </a:r>
            <a:r>
              <a:rPr lang="en-US" dirty="0" smtClean="0">
                <a:highlight>
                  <a:srgbClr val="FFFFFF"/>
                </a:highlight>
              </a:rPr>
              <a:t> </a:t>
            </a:r>
            <a:r>
              <a:rPr lang="en" dirty="0" smtClean="0">
                <a:highlight>
                  <a:srgbClr val="FFFFFF"/>
                </a:highlight>
              </a:rPr>
              <a:t>camp</a:t>
            </a:r>
            <a:endParaRPr dirty="0">
              <a:highlight>
                <a:srgbClr val="FFFFFF"/>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4"/>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July 1, 2013</a:t>
            </a:r>
            <a:endParaRPr/>
          </a:p>
        </p:txBody>
      </p:sp>
      <p:sp>
        <p:nvSpPr>
          <p:cNvPr id="316" name="Google Shape;316;p44"/>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Pithouse construction begins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5"/>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briarpatchmagazine.com</a:t>
            </a:r>
            <a:endParaRPr/>
          </a:p>
        </p:txBody>
      </p:sp>
      <p:pic>
        <p:nvPicPr>
          <p:cNvPr id="322" name="Google Shape;322;p45"/>
          <p:cNvPicPr preferRelativeResize="0"/>
          <p:nvPr/>
        </p:nvPicPr>
        <p:blipFill>
          <a:blip r:embed="rId3">
            <a:alphaModFix/>
          </a:blip>
          <a:stretch>
            <a:fillRect/>
          </a:stretch>
        </p:blipFill>
        <p:spPr>
          <a:xfrm>
            <a:off x="2645423" y="216175"/>
            <a:ext cx="6286351" cy="47147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6"/>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700"/>
              <a:t>August 1, 2014</a:t>
            </a:r>
            <a:endParaRPr sz="6700"/>
          </a:p>
        </p:txBody>
      </p:sp>
      <p:sp>
        <p:nvSpPr>
          <p:cNvPr id="328" name="Google Shape;328;p46"/>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Bunkhouse construction begins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7"/>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300"/>
              <a:t>June 1, 2015</a:t>
            </a:r>
            <a:endParaRPr sz="8300"/>
          </a:p>
        </p:txBody>
      </p:sp>
      <p:sp>
        <p:nvSpPr>
          <p:cNvPr id="334" name="Google Shape;334;p47"/>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Healing Centre construction begins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48"/>
          <p:cNvPicPr preferRelativeResize="0"/>
          <p:nvPr/>
        </p:nvPicPr>
        <p:blipFill>
          <a:blip r:embed="rId3">
            <a:alphaModFix/>
          </a:blip>
          <a:stretch>
            <a:fillRect/>
          </a:stretch>
        </p:blipFill>
        <p:spPr>
          <a:xfrm>
            <a:off x="536300" y="216150"/>
            <a:ext cx="8400750" cy="4725425"/>
          </a:xfrm>
          <a:prstGeom prst="rect">
            <a:avLst/>
          </a:prstGeom>
          <a:noFill/>
          <a:ln>
            <a:noFill/>
          </a:ln>
        </p:spPr>
      </p:pic>
      <p:sp>
        <p:nvSpPr>
          <p:cNvPr id="340" name="Google Shape;340;p48"/>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highlight>
                  <a:srgbClr val="FFFFFF"/>
                </a:highlight>
              </a:rPr>
              <a:t>unistoten.camp</a:t>
            </a:r>
            <a:endParaRPr>
              <a:highlight>
                <a:srgbClr val="FFFFFF"/>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9"/>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100"/>
              <a:t>Sept 3, 2015</a:t>
            </a:r>
            <a:endParaRPr sz="8100"/>
          </a:p>
        </p:txBody>
      </p:sp>
      <p:sp>
        <p:nvSpPr>
          <p:cNvPr id="346" name="Google Shape;346;p49"/>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Hereditary Chiefs visit camp and assert support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0"/>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May 8, 2017</a:t>
            </a:r>
            <a:endParaRPr/>
          </a:p>
        </p:txBody>
      </p:sp>
      <p:sp>
        <p:nvSpPr>
          <p:cNvPr id="352" name="Google Shape;352;p50"/>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Healing Center Completed</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1"/>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400"/>
              <a:t>June 26, 2018</a:t>
            </a:r>
            <a:endParaRPr sz="7400"/>
          </a:p>
        </p:txBody>
      </p:sp>
      <p:sp>
        <p:nvSpPr>
          <p:cNvPr id="358" name="Google Shape;358;p5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TransCanada Corp announces financial agreements with First Nations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
        <p:nvSpPr>
          <p:cNvPr id="148" name="Google Shape;148;p1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rabicPeriod"/>
            </a:pPr>
            <a:r>
              <a:rPr lang="en"/>
              <a:t>Map</a:t>
            </a:r>
            <a:endParaRPr/>
          </a:p>
          <a:p>
            <a:pPr marL="457200" lvl="0" indent="-311150" algn="l" rtl="0">
              <a:spcBef>
                <a:spcPts val="0"/>
              </a:spcBef>
              <a:spcAft>
                <a:spcPts val="0"/>
              </a:spcAft>
              <a:buSzPts val="1300"/>
              <a:buAutoNum type="arabicPeriod"/>
            </a:pPr>
            <a:r>
              <a:rPr lang="en"/>
              <a:t>Timeline</a:t>
            </a:r>
            <a:endParaRPr/>
          </a:p>
          <a:p>
            <a:pPr marL="457200" lvl="0" indent="-311150" algn="l" rtl="0">
              <a:spcBef>
                <a:spcPts val="0"/>
              </a:spcBef>
              <a:spcAft>
                <a:spcPts val="0"/>
              </a:spcAft>
              <a:buSzPts val="1300"/>
              <a:buAutoNum type="arabicPeriod"/>
            </a:pPr>
            <a:r>
              <a:rPr lang="en"/>
              <a:t>Current Situation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2"/>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900"/>
              <a:t>Nov 23, 2018</a:t>
            </a:r>
            <a:endParaRPr sz="7900"/>
          </a:p>
        </p:txBody>
      </p:sp>
      <p:sp>
        <p:nvSpPr>
          <p:cNvPr id="364" name="Google Shape;364;p52"/>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Coastal GasLink Pipeline applies for an injunction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3"/>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800"/>
              <a:t>Dec 14, 2018</a:t>
            </a:r>
            <a:endParaRPr sz="7800"/>
          </a:p>
        </p:txBody>
      </p:sp>
      <p:sp>
        <p:nvSpPr>
          <p:cNvPr id="370" name="Google Shape;370;p53"/>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Coastal GasLink is granted a temporary injunction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4"/>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Jan 7, 2019</a:t>
            </a:r>
            <a:endParaRPr/>
          </a:p>
        </p:txBody>
      </p:sp>
      <p:sp>
        <p:nvSpPr>
          <p:cNvPr id="376" name="Google Shape;376;p54"/>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RCMP Tactical Unit invades Gidumt’en Checkpoint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55"/>
          <p:cNvPicPr preferRelativeResize="0"/>
          <p:nvPr/>
        </p:nvPicPr>
        <p:blipFill>
          <a:blip r:embed="rId3">
            <a:alphaModFix/>
          </a:blip>
          <a:stretch>
            <a:fillRect/>
          </a:stretch>
        </p:blipFill>
        <p:spPr>
          <a:xfrm>
            <a:off x="420100" y="205550"/>
            <a:ext cx="8507900" cy="4693525"/>
          </a:xfrm>
          <a:prstGeom prst="rect">
            <a:avLst/>
          </a:prstGeom>
          <a:noFill/>
          <a:ln>
            <a:noFill/>
          </a:ln>
        </p:spPr>
      </p:pic>
      <p:sp>
        <p:nvSpPr>
          <p:cNvPr id="382" name="Google Shape;382;p55"/>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highlight>
                  <a:srgbClr val="FFFFFF"/>
                </a:highlight>
              </a:rPr>
              <a:t>popularresistance.org</a:t>
            </a:r>
            <a:endParaRPr>
              <a:highlight>
                <a:srgbClr val="FFFFFF"/>
              </a:high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Article 10 (UNDRIP):</a:t>
            </a:r>
            <a:endParaRPr/>
          </a:p>
        </p:txBody>
      </p:sp>
      <p:sp>
        <p:nvSpPr>
          <p:cNvPr id="388" name="Google Shape;388;p5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smtClean="0"/>
              <a:t>“</a:t>
            </a:r>
            <a:r>
              <a:rPr lang="en" dirty="0" smtClean="0"/>
              <a:t>Indigenous </a:t>
            </a:r>
            <a:r>
              <a:rPr lang="en" dirty="0"/>
              <a:t>peoples shall not be forcibly removed from their lands or territories. No relocation shall take place without the </a:t>
            </a:r>
            <a:r>
              <a:rPr lang="en" u="sng" dirty="0"/>
              <a:t>free, prior and </a:t>
            </a:r>
            <a:r>
              <a:rPr lang="en" u="sng" dirty="0" smtClean="0"/>
              <a:t>informed consent</a:t>
            </a:r>
            <a:r>
              <a:rPr lang="en" dirty="0" smtClean="0"/>
              <a:t> of the indigenous people</a:t>
            </a:r>
            <a:r>
              <a:rPr lang="en-US" dirty="0" smtClean="0"/>
              <a:t>s</a:t>
            </a:r>
            <a:r>
              <a:rPr lang="en" dirty="0" smtClean="0"/>
              <a:t> </a:t>
            </a:r>
            <a:r>
              <a:rPr lang="en" dirty="0"/>
              <a:t>concerned </a:t>
            </a:r>
            <a:r>
              <a:rPr lang="en" dirty="0" smtClean="0"/>
              <a:t>and after </a:t>
            </a:r>
            <a:r>
              <a:rPr lang="en" dirty="0"/>
              <a:t>agreement on just and fair compensation and, where possible, with the option of return</a:t>
            </a:r>
            <a:r>
              <a:rPr lang="en" dirty="0" smtClean="0"/>
              <a:t>.</a:t>
            </a:r>
            <a:r>
              <a:rPr lang="en-US" dirty="0" smtClean="0"/>
              <a:t>”</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7"/>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Jan 8, 2019</a:t>
            </a:r>
            <a:endParaRPr/>
          </a:p>
        </p:txBody>
      </p:sp>
      <p:sp>
        <p:nvSpPr>
          <p:cNvPr id="394" name="Google Shape;394;p57"/>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Global Solidarity Actions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8"/>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a:t>“The challenge for governments, federal and provincial, is determining how we bring together the historic band council model [of governance] with... the emerging hereditary model that’s very much manifesting itself on Wet’suwet’en territory.” - </a:t>
            </a:r>
            <a:r>
              <a:rPr lang="en" sz="2100" b="1"/>
              <a:t>BC Premier John Hogan</a:t>
            </a:r>
            <a:endParaRPr sz="2100" b="1"/>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9"/>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900"/>
              <a:t>Dec 31, 2019</a:t>
            </a:r>
            <a:endParaRPr sz="7900"/>
          </a:p>
        </p:txBody>
      </p:sp>
      <p:sp>
        <p:nvSpPr>
          <p:cNvPr id="405" name="Google Shape;405;p59"/>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a:t>B</a:t>
            </a:r>
            <a:r>
              <a:rPr lang="en-US" dirty="0" smtClean="0"/>
              <a:t>ritish </a:t>
            </a:r>
            <a:r>
              <a:rPr lang="en-US" dirty="0"/>
              <a:t>C</a:t>
            </a:r>
            <a:r>
              <a:rPr lang="en-US" dirty="0" smtClean="0"/>
              <a:t>olumbia</a:t>
            </a:r>
            <a:r>
              <a:rPr lang="en" dirty="0" smtClean="0"/>
              <a:t> </a:t>
            </a:r>
            <a:r>
              <a:rPr lang="en" dirty="0"/>
              <a:t>Supreme Court grants Coastal GasLink an injunction</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0"/>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Jan 1, 2020</a:t>
            </a:r>
            <a:endParaRPr/>
          </a:p>
        </p:txBody>
      </p:sp>
      <p:sp>
        <p:nvSpPr>
          <p:cNvPr id="411" name="Google Shape;411;p60"/>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The Wet’suwet’en </a:t>
            </a:r>
            <a:r>
              <a:rPr lang="en-US" dirty="0" smtClean="0"/>
              <a:t>First </a:t>
            </a:r>
            <a:r>
              <a:rPr lang="en-US" dirty="0" smtClean="0"/>
              <a:t>Nation</a:t>
            </a:r>
            <a:r>
              <a:rPr lang="en" dirty="0" smtClean="0"/>
              <a:t> </a:t>
            </a:r>
            <a:r>
              <a:rPr lang="en" dirty="0"/>
              <a:t>serves Coastal GasLink with an eviction notice</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1"/>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January 30</a:t>
            </a:r>
            <a:endParaRPr/>
          </a:p>
        </p:txBody>
      </p:sp>
      <p:sp>
        <p:nvSpPr>
          <p:cNvPr id="417" name="Google Shape;417;p6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Hereditary </a:t>
            </a:r>
            <a:r>
              <a:rPr lang="en" dirty="0" smtClean="0"/>
              <a:t>Ch</a:t>
            </a:r>
            <a:r>
              <a:rPr lang="en-US" dirty="0" err="1" smtClean="0"/>
              <a:t>ie</a:t>
            </a:r>
            <a:r>
              <a:rPr lang="en" dirty="0" smtClean="0"/>
              <a:t>fs </a:t>
            </a:r>
            <a:r>
              <a:rPr lang="en" dirty="0"/>
              <a:t>agree to meetings with Province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596725" y="1841050"/>
            <a:ext cx="82950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*DISCLAIMER*</a:t>
            </a:r>
            <a:endParaRPr/>
          </a:p>
        </p:txBody>
      </p:sp>
      <p:sp>
        <p:nvSpPr>
          <p:cNvPr id="154" name="Google Shape;154;p17"/>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2"/>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February 6</a:t>
            </a:r>
            <a:endParaRPr/>
          </a:p>
        </p:txBody>
      </p:sp>
      <p:sp>
        <p:nvSpPr>
          <p:cNvPr id="423" name="Google Shape;423;p62"/>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RCMP move into Wet’suwet’en Territory to enforce court </a:t>
            </a:r>
            <a:r>
              <a:rPr lang="en" dirty="0" smtClean="0"/>
              <a:t>injunction</a:t>
            </a:r>
            <a:r>
              <a:rPr lang="en-US" dirty="0" smtClean="0"/>
              <a:t>,</a:t>
            </a:r>
            <a:r>
              <a:rPr lang="en" dirty="0" smtClean="0"/>
              <a:t> </a:t>
            </a:r>
            <a:r>
              <a:rPr lang="en" dirty="0"/>
              <a:t>setting off weeks of intense inter-tribal action</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3"/>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CBC News</a:t>
            </a:r>
            <a:endParaRPr/>
          </a:p>
        </p:txBody>
      </p:sp>
      <p:pic>
        <p:nvPicPr>
          <p:cNvPr id="429" name="Google Shape;429;p63" descr="Arrests by the RCMP in Wet’suwet’en territory in northern B.C. have triggered protests across the country in support of the First Nation’s fight against the Coastal GasLink pipeline.&#10;&#10;To read more: http://cbc.ca/1.5458383 &#10; &#10;»»» Subscribe to CBC News to watch more videos: http://bit.ly/1RreYWS &#10; &#10;Connect with CBC News Online: &#10; &#10;For breaking news, video, audio and in-depth coverage: http://bit.ly/1Z0m6iX &#10;Find CBC News on Facebook: http://bit.ly/1WjG36m &#10;Follow CBC News on Twitter: http://bit.ly/1sA5P9H &#10;For breaking news on Twitter: http://bit.ly/1WjDyks &#10;Follow CBC News on Instagram: http://bit.ly/1Z0iE7O &#10; &#10;Download the CBC News app for iOS: http://apple.co/25mpsUz &#10;Download the CBC News app for Android: http://bit.ly/1XxuozZ &#10; &#10;»»»»»»»»»»»»»»»»»» &#10;For more than 75 years, CBC News has been the source Canadians turn to, to keep them informed about their communities, their country and their world. Through regional and national programming on multiple platforms, including CBC Television, CBC News Network, CBC Radio, CBCNews.ca, mobile and on-demand, CBC News and its internationally recognized team of award-winning journalists deliver the breaking stories, the issues, the analyses and the personalities that matter to Canadians." title="Support for Wet’suwet’en sparks nationwide action">
            <a:hlinkClick r:id="rId3"/>
          </p:cNvPr>
          <p:cNvPicPr preferRelativeResize="0"/>
          <p:nvPr/>
        </p:nvPicPr>
        <p:blipFill>
          <a:blip r:embed="rId4">
            <a:alphaModFix/>
          </a:blip>
          <a:stretch>
            <a:fillRect/>
          </a:stretch>
        </p:blipFill>
        <p:spPr>
          <a:xfrm>
            <a:off x="2631275" y="211950"/>
            <a:ext cx="6296026" cy="47220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4"/>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900"/>
              <a:t>Feb 27</a:t>
            </a:r>
            <a:endParaRPr sz="7900"/>
          </a:p>
        </p:txBody>
      </p:sp>
      <p:sp>
        <p:nvSpPr>
          <p:cNvPr id="435" name="Google Shape;435;p64"/>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Coastal GasLink Suspends construction for 2 days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5"/>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March 2</a:t>
            </a:r>
            <a:endParaRPr/>
          </a:p>
        </p:txBody>
      </p:sp>
      <p:sp>
        <p:nvSpPr>
          <p:cNvPr id="441" name="Google Shape;441;p65"/>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Discussions continue &amp; agreement on sovereignty</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6"/>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now?</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Questions? Comments? Fears? Hopes?</a:t>
            </a:r>
            <a:endParaRPr/>
          </a:p>
        </p:txBody>
      </p:sp>
      <p:sp>
        <p:nvSpPr>
          <p:cNvPr id="452" name="Google Shape;452;p67"/>
          <p:cNvSpPr txBox="1">
            <a:spLocks noGrp="1"/>
          </p:cNvSpPr>
          <p:nvPr>
            <p:ph type="body" idx="2"/>
          </p:nvPr>
        </p:nvSpPr>
        <p:spPr>
          <a:xfrm>
            <a:off x="2728950" y="1969450"/>
            <a:ext cx="3686100" cy="244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@delesslin</a:t>
            </a:r>
            <a:endParaRPr/>
          </a:p>
          <a:p>
            <a:pPr marL="0" lvl="0" indent="0" algn="ctr" rtl="0">
              <a:spcBef>
                <a:spcPts val="1600"/>
              </a:spcBef>
              <a:spcAft>
                <a:spcPts val="0"/>
              </a:spcAft>
              <a:buNone/>
            </a:pPr>
            <a:r>
              <a:rPr lang="en"/>
              <a:t>delesslingw@gmail.com</a:t>
            </a:r>
            <a:endParaRPr/>
          </a:p>
          <a:p>
            <a:pPr marL="0" lvl="0" indent="0" algn="ctr" rtl="0">
              <a:spcBef>
                <a:spcPts val="1600"/>
              </a:spcBef>
              <a:spcAft>
                <a:spcPts val="1600"/>
              </a:spcAft>
              <a:buNone/>
            </a:pPr>
            <a:r>
              <a:rPr lang="en"/>
              <a:t>delesslin.com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Message from Mashpee Chairman: We Will Take Action to Prevent the Loss of Our Land - Friday, March 27, 2020</a:t>
            </a:r>
            <a:endParaRPr sz="2200"/>
          </a:p>
          <a:p>
            <a:pPr marL="0" lvl="0" indent="0" algn="l" rtl="0">
              <a:spcBef>
                <a:spcPts val="0"/>
              </a:spcBef>
              <a:spcAft>
                <a:spcPts val="0"/>
              </a:spcAft>
              <a:buNone/>
            </a:pPr>
            <a:endParaRPr sz="2200"/>
          </a:p>
        </p:txBody>
      </p:sp>
      <p:sp>
        <p:nvSpPr>
          <p:cNvPr id="160" name="Google Shape;160;p1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smtClean="0"/>
              <a:t>“</a:t>
            </a:r>
            <a:r>
              <a:rPr lang="en" dirty="0" smtClean="0"/>
              <a:t>At </a:t>
            </a:r>
            <a:r>
              <a:rPr lang="en" dirty="0"/>
              <a:t>4:00 pm today -- on the very day that the United States has reached a record 100,000 confirmed cases of the coronavirus and our Tribe is desperately struggling with responding to this devastating pandemic -- the Bureau of Indian Affairs informed me that the Secretary of the Interior has ordered that our reservation be disestablished and that our land be taken out of trust</a:t>
            </a:r>
            <a:r>
              <a:rPr lang="en" dirty="0" smtClean="0"/>
              <a:t>. </a:t>
            </a:r>
            <a:r>
              <a:rPr lang="en" dirty="0"/>
              <a:t>Not since the termination era of the mid-twentieth century has a Secretary taken action to disestablish a reservation</a:t>
            </a:r>
            <a:r>
              <a:rPr lang="en" dirty="0" smtClean="0"/>
              <a:t>.</a:t>
            </a:r>
            <a:r>
              <a:rPr lang="en-US" dirty="0" smtClean="0"/>
              <a: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Message from Mashpee Chairman: We Will Take Action to Prevent the Loss of Our Land - Friday, March 27, 2020</a:t>
            </a:r>
            <a:endParaRPr sz="2200"/>
          </a:p>
          <a:p>
            <a:pPr marL="0" lvl="0" indent="0" algn="l" rtl="0">
              <a:spcBef>
                <a:spcPts val="0"/>
              </a:spcBef>
              <a:spcAft>
                <a:spcPts val="0"/>
              </a:spcAft>
              <a:buNone/>
            </a:pPr>
            <a:endParaRPr sz="2200"/>
          </a:p>
        </p:txBody>
      </p:sp>
      <p:sp>
        <p:nvSpPr>
          <p:cNvPr id="166" name="Google Shape;166;p1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dirty="0" smtClean="0"/>
              <a:t>“</a:t>
            </a:r>
            <a:r>
              <a:rPr lang="en" dirty="0" smtClean="0"/>
              <a:t>Today's </a:t>
            </a:r>
            <a:r>
              <a:rPr lang="en" dirty="0"/>
              <a:t>action was cruel and it was unnecessary. The Secretary is under no court order to take our land out of trust.  He is fully aware that litigation to uphold our status as a tribe eligible for the benefits of the Indian Reorganization Act is ongoing.</a:t>
            </a:r>
            <a:endParaRPr dirty="0"/>
          </a:p>
          <a:p>
            <a:pPr marL="0" lvl="0" indent="0" algn="l" rtl="0">
              <a:spcBef>
                <a:spcPts val="1200"/>
              </a:spcBef>
              <a:spcAft>
                <a:spcPts val="0"/>
              </a:spcAft>
              <a:buNone/>
            </a:pPr>
            <a:r>
              <a:rPr lang="en" dirty="0"/>
              <a:t>It begs the question, what is driving our federal trustee's crusade against our reservation</a:t>
            </a:r>
            <a:r>
              <a:rPr lang="en" dirty="0" smtClean="0"/>
              <a:t>?</a:t>
            </a:r>
            <a:r>
              <a:rPr lang="en-US" dirty="0" smtClean="0"/>
              <a:t>”</a:t>
            </a:r>
            <a:endParaRPr dirty="0"/>
          </a:p>
          <a:p>
            <a:pPr marL="0" lvl="0" indent="0" algn="l" rtl="0">
              <a:spcBef>
                <a:spcPts val="1200"/>
              </a:spcBef>
              <a:spcAft>
                <a:spcPts val="160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Message from Mashpee Chairman: We Will Take Action to Prevent the Loss of Our Land - Friday, March 27, 2020</a:t>
            </a:r>
            <a:endParaRPr sz="2200"/>
          </a:p>
          <a:p>
            <a:pPr marL="0" lvl="0" indent="0" algn="l" rtl="0">
              <a:spcBef>
                <a:spcPts val="0"/>
              </a:spcBef>
              <a:spcAft>
                <a:spcPts val="0"/>
              </a:spcAft>
              <a:buNone/>
            </a:pPr>
            <a:endParaRPr sz="2200"/>
          </a:p>
        </p:txBody>
      </p:sp>
      <p:sp>
        <p:nvSpPr>
          <p:cNvPr id="172" name="Google Shape;172;p2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smtClean="0"/>
              <a:t>“</a:t>
            </a:r>
            <a:r>
              <a:rPr lang="en" dirty="0" smtClean="0"/>
              <a:t>Regardless </a:t>
            </a:r>
            <a:r>
              <a:rPr lang="en" dirty="0"/>
              <a:t>of the answer, we the People of the First Light have lived here since before there was a Secretary of the Interior, since before there was a State of Massachusetts, since before the Pilgrims arrived 400 years  ago.  We have survived, we will continue to </a:t>
            </a:r>
            <a:r>
              <a:rPr lang="en" dirty="0" smtClean="0"/>
              <a:t>survive.</a:t>
            </a:r>
            <a:r>
              <a:rPr lang="en-US" dirty="0" smtClean="0"/>
              <a:t> </a:t>
            </a:r>
            <a:r>
              <a:rPr lang="en" dirty="0" smtClean="0"/>
              <a:t>These </a:t>
            </a:r>
            <a:r>
              <a:rPr lang="en" dirty="0"/>
              <a:t>are our lands, these are the lands of our ancestors, and these will be the lands of our grandchildren. </a:t>
            </a:r>
            <a:r>
              <a:rPr lang="en" dirty="0" smtClean="0"/>
              <a:t>This </a:t>
            </a:r>
            <a:r>
              <a:rPr lang="en" dirty="0"/>
              <a:t>Administration has come and it will go.  But we will be here, always. </a:t>
            </a:r>
            <a:r>
              <a:rPr lang="en" dirty="0" smtClean="0"/>
              <a:t>And </a:t>
            </a:r>
            <a:r>
              <a:rPr lang="en" dirty="0"/>
              <a:t>we will not rest until we are treated equally with other federally recognized tribes and the status of our reservation is confirmed</a:t>
            </a:r>
            <a:r>
              <a:rPr lang="en" dirty="0" smtClean="0"/>
              <a:t>.</a:t>
            </a:r>
            <a:r>
              <a:rPr lang="en-US" dirty="0" smtClean="0"/>
              <a: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Message from Mashpee Chairman: We Will Take Action to Prevent the Loss of Our Land - Friday, March 27, 2020</a:t>
            </a:r>
            <a:endParaRPr sz="2200"/>
          </a:p>
          <a:p>
            <a:pPr marL="0" lvl="0" indent="0" algn="l" rtl="0">
              <a:spcBef>
                <a:spcPts val="0"/>
              </a:spcBef>
              <a:spcAft>
                <a:spcPts val="0"/>
              </a:spcAft>
              <a:buNone/>
            </a:pPr>
            <a:endParaRPr sz="2200"/>
          </a:p>
        </p:txBody>
      </p:sp>
      <p:sp>
        <p:nvSpPr>
          <p:cNvPr id="178" name="Google Shape;178;p2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dirty="0" smtClean="0"/>
              <a:t>“</a:t>
            </a:r>
            <a:r>
              <a:rPr lang="en" dirty="0" smtClean="0"/>
              <a:t>I  </a:t>
            </a:r>
            <a:r>
              <a:rPr lang="en" dirty="0"/>
              <a:t>will continue to provide updates on this important issue in the coming days as we take action to prevent the loss of our trust status.</a:t>
            </a:r>
            <a:endParaRPr dirty="0"/>
          </a:p>
          <a:p>
            <a:pPr marL="0" lvl="0" indent="0" algn="l" rtl="0">
              <a:spcBef>
                <a:spcPts val="1200"/>
              </a:spcBef>
              <a:spcAft>
                <a:spcPts val="0"/>
              </a:spcAft>
              <a:buNone/>
            </a:pPr>
            <a:r>
              <a:rPr lang="en" dirty="0"/>
              <a:t>Kutâputunumuw;</a:t>
            </a:r>
            <a:endParaRPr dirty="0"/>
          </a:p>
          <a:p>
            <a:pPr marL="0" lvl="0" indent="0" algn="l" rtl="0">
              <a:spcBef>
                <a:spcPts val="1200"/>
              </a:spcBef>
              <a:spcAft>
                <a:spcPts val="0"/>
              </a:spcAft>
              <a:buNone/>
            </a:pPr>
            <a:r>
              <a:rPr lang="en" dirty="0"/>
              <a:t>Chairman Cedric Cromwell</a:t>
            </a:r>
            <a:endParaRPr dirty="0"/>
          </a:p>
          <a:p>
            <a:pPr marL="0" lvl="0" indent="0" algn="l" rtl="0">
              <a:spcBef>
                <a:spcPts val="1200"/>
              </a:spcBef>
              <a:spcAft>
                <a:spcPts val="0"/>
              </a:spcAft>
              <a:buNone/>
            </a:pPr>
            <a:r>
              <a:rPr lang="en" dirty="0"/>
              <a:t>Qaqeemasq (Running Bear</a:t>
            </a:r>
            <a:r>
              <a:rPr lang="en" dirty="0" smtClean="0"/>
              <a:t>)</a:t>
            </a:r>
            <a:r>
              <a:rPr lang="en-US" dirty="0" smtClean="0"/>
              <a:t>”</a:t>
            </a:r>
            <a:endParaRPr dirty="0"/>
          </a:p>
          <a:p>
            <a:pPr marL="0" lvl="0" indent="0" algn="l" rtl="0">
              <a:spcBef>
                <a:spcPts val="1200"/>
              </a:spcBef>
              <a:spcAft>
                <a:spcPts val="1600"/>
              </a:spcAft>
              <a:buNone/>
            </a:pPr>
            <a:endParaRPr dirty="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890</Words>
  <Application>Microsoft Macintosh PowerPoint</Application>
  <PresentationFormat>On-screen Show (16:9)</PresentationFormat>
  <Paragraphs>102</Paragraphs>
  <Slides>55</Slides>
  <Notes>55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55</vt:i4>
      </vt:variant>
    </vt:vector>
  </HeadingPairs>
  <TitlesOfParts>
    <vt:vector size="57" baseType="lpstr">
      <vt:lpstr>Nunito</vt:lpstr>
      <vt:lpstr>Shift</vt:lpstr>
      <vt:lpstr>Case Study: Wet’suwet’en</vt:lpstr>
      <vt:lpstr>DeLesslin George-Warren (Catawba)</vt:lpstr>
      <vt:lpstr>PowerPoint Presentation</vt:lpstr>
      <vt:lpstr>Agenda</vt:lpstr>
      <vt:lpstr>*DISCLAIMER*</vt:lpstr>
      <vt:lpstr>Message from Mashpee Chairman: We Will Take Action to Prevent the Loss of Our Land - Friday, March 27, 2020 </vt:lpstr>
      <vt:lpstr>Message from Mashpee Chairman: We Will Take Action to Prevent the Loss of Our Land - Friday, March 27, 2020 </vt:lpstr>
      <vt:lpstr>Message from Mashpee Chairman: We Will Take Action to Prevent the Loss of Our Land - Friday, March 27, 2020 </vt:lpstr>
      <vt:lpstr>Message from Mashpee Chairman: We Will Take Action to Prevent the Loss of Our Land - Friday, March 27, 2020 </vt:lpstr>
      <vt:lpstr>#StandWithMashpee</vt:lpstr>
      <vt:lpstr>protestors PROTECTORS</vt:lpstr>
      <vt:lpstr>Maps of the Land</vt:lpstr>
      <vt:lpstr>PowerPoint Presentation</vt:lpstr>
      <vt:lpstr>PowerPoint Presentation</vt:lpstr>
      <vt:lpstr>PowerPoint Presentation</vt:lpstr>
      <vt:lpstr>PowerPoint Presentation</vt:lpstr>
      <vt:lpstr>PowerPoint Presentation</vt:lpstr>
      <vt:lpstr>1867</vt:lpstr>
      <vt:lpstr>1876</vt:lpstr>
      <vt:lpstr>Dec 11, 1997</vt:lpstr>
      <vt:lpstr>2007 </vt:lpstr>
      <vt:lpstr>2008</vt:lpstr>
      <vt:lpstr>2009</vt:lpstr>
      <vt:lpstr>PowerPoint Presentation</vt:lpstr>
      <vt:lpstr>Article 19 (UNDRIP):</vt:lpstr>
      <vt:lpstr>April 5, 2010</vt:lpstr>
      <vt:lpstr>PowerPoint Presentation</vt:lpstr>
      <vt:lpstr>Dec 1, 2011</vt:lpstr>
      <vt:lpstr>April 11, 2012</vt:lpstr>
      <vt:lpstr>August 1, 2012</vt:lpstr>
      <vt:lpstr>PowerPoint Presentation</vt:lpstr>
      <vt:lpstr>July 1, 2013</vt:lpstr>
      <vt:lpstr>PowerPoint Presentation</vt:lpstr>
      <vt:lpstr>August 1, 2014</vt:lpstr>
      <vt:lpstr>June 1, 2015</vt:lpstr>
      <vt:lpstr>PowerPoint Presentation</vt:lpstr>
      <vt:lpstr>Sept 3, 2015</vt:lpstr>
      <vt:lpstr>May 8, 2017</vt:lpstr>
      <vt:lpstr>June 26, 2018</vt:lpstr>
      <vt:lpstr>Nov 23, 2018</vt:lpstr>
      <vt:lpstr>Dec 14, 2018</vt:lpstr>
      <vt:lpstr>Jan 7, 2019</vt:lpstr>
      <vt:lpstr>PowerPoint Presentation</vt:lpstr>
      <vt:lpstr>Article 10 (UNDRIP):</vt:lpstr>
      <vt:lpstr>Jan 8, 2019</vt:lpstr>
      <vt:lpstr>“The challenge for governments, federal and provincial, is determining how we bring together the historic band council model [of governance] with... the emerging hereditary model that’s very much manifesting itself on Wet’suwet’en territory.” - BC Premier John Hogan</vt:lpstr>
      <vt:lpstr>Dec 31, 2019</vt:lpstr>
      <vt:lpstr>Jan 1, 2020</vt:lpstr>
      <vt:lpstr>January 30</vt:lpstr>
      <vt:lpstr>February 6</vt:lpstr>
      <vt:lpstr>PowerPoint Presentation</vt:lpstr>
      <vt:lpstr>Feb 27</vt:lpstr>
      <vt:lpstr>March 2</vt:lpstr>
      <vt:lpstr>What now?</vt:lpstr>
      <vt:lpstr>Questions? Comments? Fears? Hopes?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Wet’suwet’en</dc:title>
  <cp:lastModifiedBy>Gage Garretson</cp:lastModifiedBy>
  <cp:revision>1</cp:revision>
  <dcterms:modified xsi:type="dcterms:W3CDTF">2020-04-16T20:01:15Z</dcterms:modified>
</cp:coreProperties>
</file>